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0" r:id="rId3"/>
    <p:sldId id="260" r:id="rId4"/>
    <p:sldId id="259" r:id="rId5"/>
    <p:sldId id="264" r:id="rId6"/>
    <p:sldId id="271" r:id="rId7"/>
    <p:sldId id="272" r:id="rId8"/>
    <p:sldId id="276" r:id="rId9"/>
    <p:sldId id="277" r:id="rId10"/>
    <p:sldId id="262" r:id="rId11"/>
    <p:sldId id="261" r:id="rId12"/>
    <p:sldId id="273" r:id="rId13"/>
    <p:sldId id="294" r:id="rId14"/>
    <p:sldId id="275" r:id="rId15"/>
    <p:sldId id="267" r:id="rId16"/>
    <p:sldId id="279" r:id="rId17"/>
    <p:sldId id="280" r:id="rId18"/>
    <p:sldId id="295" r:id="rId19"/>
    <p:sldId id="296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7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E4D4"/>
    <a:srgbClr val="5194C3"/>
    <a:srgbClr val="002D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26" autoAdjust="0"/>
    <p:restoredTop sz="98529" autoAdjust="0"/>
  </p:normalViewPr>
  <p:slideViewPr>
    <p:cSldViewPr snapToGrid="0" snapToObjects="1">
      <p:cViewPr varScale="1">
        <p:scale>
          <a:sx n="66" d="100"/>
          <a:sy n="66" d="100"/>
        </p:scale>
        <p:origin x="1318" y="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U_Texture_White_Cov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05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80931" y="907539"/>
            <a:ext cx="4094271" cy="1330933"/>
          </a:xfrm>
        </p:spPr>
        <p:txBody>
          <a:bodyPr>
            <a:normAutofit/>
          </a:bodyPr>
          <a:lstStyle>
            <a:lvl1pPr algn="l">
              <a:defRPr sz="3700">
                <a:solidFill>
                  <a:srgbClr val="002D5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780931" y="2311304"/>
            <a:ext cx="4094272" cy="762263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5194C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61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9/27/2019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804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9/27/2019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6148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U_Texture_White_Bac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" y="0"/>
            <a:ext cx="9143391" cy="685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78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9/27/2019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843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9/27/2019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562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9/27/2019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17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9/27/2019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368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9/27/2019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70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9/27/2019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40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9/27/2019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63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9/27/2019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945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U_Texture_White_Interior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" y="19135"/>
            <a:ext cx="9143391" cy="685754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51614"/>
            <a:ext cx="8229600" cy="6574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099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7893" y="6331822"/>
            <a:ext cx="3930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002D50"/>
                </a:solidFill>
                <a:latin typeface="55 Helvetica Roman"/>
                <a:cs typeface="55 Helvetica Roman"/>
              </a:defRPr>
            </a:lvl1pPr>
          </a:lstStyle>
          <a:p>
            <a:fld id="{A11F1ED6-03CA-FF41-BAAB-392506A14B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726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3800" b="0" i="1" kern="1200">
          <a:solidFill>
            <a:srgbClr val="002D50"/>
          </a:solidFill>
          <a:latin typeface="Georgia"/>
          <a:ea typeface="+mj-ea"/>
          <a:cs typeface="Georgi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chemeClr val="tx1"/>
          </a:solidFill>
          <a:latin typeface="55 Helvetica Roman"/>
          <a:ea typeface="+mn-ea"/>
          <a:cs typeface="55 Helvetica Roman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b="0" i="0" kern="1200">
          <a:solidFill>
            <a:schemeClr val="tx1"/>
          </a:solidFill>
          <a:latin typeface="55 Helvetica Roman"/>
          <a:ea typeface="+mn-ea"/>
          <a:cs typeface="55 Helvetica Roman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tx1"/>
          </a:solidFill>
          <a:latin typeface="55 Helvetica Roman"/>
          <a:ea typeface="+mn-ea"/>
          <a:cs typeface="55 Helvetica Roman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b="0" i="0" kern="1200">
          <a:solidFill>
            <a:schemeClr val="tx1"/>
          </a:solidFill>
          <a:latin typeface="55 Helvetica Roman"/>
          <a:ea typeface="+mn-ea"/>
          <a:cs typeface="55 Helvetica Roman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b="0" i="0" kern="1200">
          <a:solidFill>
            <a:schemeClr val="tx1"/>
          </a:solidFill>
          <a:latin typeface="55 Helvetica Roman"/>
          <a:ea typeface="+mn-ea"/>
          <a:cs typeface="55 Helvetica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hyperlink" Target="https://developer.twitter.com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80931" y="417208"/>
            <a:ext cx="4094271" cy="21660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Association Rule Mining With Tweets: </a:t>
            </a:r>
            <a:br>
              <a:rPr lang="en-US" dirty="0" smtClean="0"/>
            </a:br>
            <a:r>
              <a:rPr lang="en-US" b="1" dirty="0" smtClean="0"/>
              <a:t>Thinking Outside the Basket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26695" y="2992562"/>
            <a:ext cx="2348507" cy="10179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Dr. Ami Gates, Director Analytics</a:t>
            </a:r>
          </a:p>
          <a:p>
            <a:r>
              <a:rPr lang="en-US" dirty="0" smtClean="0"/>
              <a:t>Georgetown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078" y="4147225"/>
            <a:ext cx="3925125" cy="193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50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34" y="1526797"/>
            <a:ext cx="7283962" cy="438389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360948"/>
            <a:ext cx="7290054" cy="88264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Quick Reminder:</a:t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 err="1" smtClean="0"/>
              <a:t>apriori</a:t>
            </a:r>
            <a:r>
              <a:rPr lang="en-US" dirty="0" smtClean="0"/>
              <a:t>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662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367" y="355179"/>
            <a:ext cx="7290054" cy="102604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Other Ways to Represent </a:t>
            </a:r>
            <a:br>
              <a:rPr lang="en-US" dirty="0" smtClean="0"/>
            </a:br>
            <a:r>
              <a:rPr lang="en-US" dirty="0" smtClean="0"/>
              <a:t>Transaction </a:t>
            </a:r>
            <a:r>
              <a:rPr lang="en-US" dirty="0"/>
              <a:t>D</a:t>
            </a:r>
            <a:r>
              <a:rPr lang="en-US" dirty="0" smtClean="0"/>
              <a:t>ata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9890593"/>
              </p:ext>
            </p:extLst>
          </p:nvPr>
        </p:nvGraphicFramePr>
        <p:xfrm>
          <a:off x="3494069" y="1563387"/>
          <a:ext cx="1291420" cy="4551200"/>
        </p:xfrm>
        <a:graphic>
          <a:graphicData uri="http://schemas.openxmlformats.org/drawingml/2006/table">
            <a:tbl>
              <a:tblPr/>
              <a:tblGrid>
                <a:gridCol w="605621">
                  <a:extLst>
                    <a:ext uri="{9D8B030D-6E8A-4147-A177-3AD203B41FA5}">
                      <a16:colId xmlns:a16="http://schemas.microsoft.com/office/drawing/2014/main" val="3130117175"/>
                    </a:ext>
                  </a:extLst>
                </a:gridCol>
                <a:gridCol w="685799">
                  <a:extLst>
                    <a:ext uri="{9D8B030D-6E8A-4147-A177-3AD203B41FA5}">
                      <a16:colId xmlns:a16="http://schemas.microsoft.com/office/drawing/2014/main" val="3574659540"/>
                    </a:ext>
                  </a:extLst>
                </a:gridCol>
              </a:tblGrid>
              <a:tr h="28445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381" marR="2381" marT="23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Bread</a:t>
                      </a:r>
                    </a:p>
                  </a:txBody>
                  <a:tcPr marL="2381" marR="2381" marT="23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979729"/>
                  </a:ext>
                </a:extLst>
              </a:tr>
              <a:tr h="28445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381" marR="2381" marT="23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Coke</a:t>
                      </a:r>
                    </a:p>
                  </a:txBody>
                  <a:tcPr marL="2381" marR="2381" marT="23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453031"/>
                  </a:ext>
                </a:extLst>
              </a:tr>
              <a:tr h="28445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381" marR="2381" marT="23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Milk</a:t>
                      </a:r>
                    </a:p>
                  </a:txBody>
                  <a:tcPr marL="2381" marR="2381" marT="23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019861"/>
                  </a:ext>
                </a:extLst>
              </a:tr>
              <a:tr h="28445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381" marR="2381" marT="23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Beer</a:t>
                      </a:r>
                    </a:p>
                  </a:txBody>
                  <a:tcPr marL="2381" marR="2381" marT="23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618794"/>
                  </a:ext>
                </a:extLst>
              </a:tr>
              <a:tr h="28445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381" marR="2381" marT="23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Bread</a:t>
                      </a:r>
                    </a:p>
                  </a:txBody>
                  <a:tcPr marL="2381" marR="2381" marT="23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696417"/>
                  </a:ext>
                </a:extLst>
              </a:tr>
              <a:tr h="28445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2381" marR="2381" marT="23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Beer</a:t>
                      </a:r>
                    </a:p>
                  </a:txBody>
                  <a:tcPr marL="2381" marR="2381" marT="23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589260"/>
                  </a:ext>
                </a:extLst>
              </a:tr>
              <a:tr h="28445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2381" marR="2381" marT="23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Coke</a:t>
                      </a:r>
                    </a:p>
                  </a:txBody>
                  <a:tcPr marL="2381" marR="2381" marT="23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2281204"/>
                  </a:ext>
                </a:extLst>
              </a:tr>
              <a:tr h="28445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2381" marR="2381" marT="23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</a:p>
                  </a:txBody>
                  <a:tcPr marL="2381" marR="2381" marT="23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928522"/>
                  </a:ext>
                </a:extLst>
              </a:tr>
              <a:tr h="28445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2381" marR="2381" marT="23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Milk</a:t>
                      </a:r>
                    </a:p>
                  </a:txBody>
                  <a:tcPr marL="2381" marR="2381" marT="23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431959"/>
                  </a:ext>
                </a:extLst>
              </a:tr>
              <a:tr h="28445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2381" marR="2381" marT="23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Beer</a:t>
                      </a:r>
                    </a:p>
                  </a:txBody>
                  <a:tcPr marL="2381" marR="2381" marT="23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497077"/>
                  </a:ext>
                </a:extLst>
              </a:tr>
              <a:tr h="28445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2381" marR="2381" marT="23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Bread</a:t>
                      </a:r>
                    </a:p>
                  </a:txBody>
                  <a:tcPr marL="2381" marR="2381" marT="23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878327"/>
                  </a:ext>
                </a:extLst>
              </a:tr>
              <a:tr h="28445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2381" marR="2381" marT="23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</a:p>
                  </a:txBody>
                  <a:tcPr marL="2381" marR="2381" marT="23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010191"/>
                  </a:ext>
                </a:extLst>
              </a:tr>
              <a:tr h="28445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2381" marR="2381" marT="23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Milk</a:t>
                      </a:r>
                    </a:p>
                  </a:txBody>
                  <a:tcPr marL="2381" marR="2381" marT="23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1571465"/>
                  </a:ext>
                </a:extLst>
              </a:tr>
              <a:tr h="28445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2381" marR="2381" marT="23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Coke</a:t>
                      </a:r>
                    </a:p>
                  </a:txBody>
                  <a:tcPr marL="2381" marR="2381" marT="23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944649"/>
                  </a:ext>
                </a:extLst>
              </a:tr>
              <a:tr h="28445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2381" marR="2381" marT="23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</a:p>
                  </a:txBody>
                  <a:tcPr marL="2381" marR="2381" marT="23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975145"/>
                  </a:ext>
                </a:extLst>
              </a:tr>
              <a:tr h="28445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2381" marR="2381" marT="23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Milk</a:t>
                      </a:r>
                    </a:p>
                  </a:txBody>
                  <a:tcPr marL="2381" marR="2381" marT="23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07114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94" y="3095876"/>
            <a:ext cx="2980319" cy="169125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023884" y="3169573"/>
            <a:ext cx="4064001" cy="13388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0000"/>
                </a:solidFill>
                <a:latin typeface="Calibri" panose="020F0502020204030204" pitchFamily="34" charset="0"/>
              </a:rPr>
              <a:t>TID	Bread	Coke		Milk	Beer	Diaper	</a:t>
            </a:r>
          </a:p>
          <a:p>
            <a:r>
              <a:rPr lang="en-US" sz="1350" dirty="0">
                <a:solidFill>
                  <a:srgbClr val="000000"/>
                </a:solidFill>
                <a:latin typeface="Calibri" panose="020F0502020204030204" pitchFamily="34" charset="0"/>
              </a:rPr>
              <a:t>1	1		1		1	0	0	</a:t>
            </a:r>
          </a:p>
          <a:p>
            <a:r>
              <a:rPr lang="en-US" sz="1350" dirty="0">
                <a:solidFill>
                  <a:srgbClr val="000000"/>
                </a:solidFill>
                <a:latin typeface="Calibri" panose="020F0502020204030204" pitchFamily="34" charset="0"/>
              </a:rPr>
              <a:t>2	1		0		0	1	0	</a:t>
            </a:r>
          </a:p>
          <a:p>
            <a:r>
              <a:rPr lang="en-US" sz="1350" dirty="0">
                <a:solidFill>
                  <a:srgbClr val="000000"/>
                </a:solidFill>
                <a:latin typeface="Calibri" panose="020F0502020204030204" pitchFamily="34" charset="0"/>
              </a:rPr>
              <a:t>3	0		1		1	1	1	</a:t>
            </a:r>
          </a:p>
          <a:p>
            <a:r>
              <a:rPr lang="en-US" sz="1350" dirty="0">
                <a:solidFill>
                  <a:srgbClr val="000000"/>
                </a:solidFill>
                <a:latin typeface="Calibri" panose="020F0502020204030204" pitchFamily="34" charset="0"/>
              </a:rPr>
              <a:t>4	1		0		1	1	1	</a:t>
            </a:r>
          </a:p>
          <a:p>
            <a:r>
              <a:rPr lang="en-US" sz="1350" dirty="0">
                <a:solidFill>
                  <a:srgbClr val="000000"/>
                </a:solidFill>
                <a:latin typeface="Calibri" panose="020F0502020204030204" pitchFamily="34" charset="0"/>
              </a:rPr>
              <a:t>5	0		1		1	0	1	</a:t>
            </a:r>
          </a:p>
        </p:txBody>
      </p:sp>
      <p:sp>
        <p:nvSpPr>
          <p:cNvPr id="9" name="Circular Arrow 8"/>
          <p:cNvSpPr/>
          <p:nvPr/>
        </p:nvSpPr>
        <p:spPr>
          <a:xfrm rot="1756835">
            <a:off x="5232009" y="1728581"/>
            <a:ext cx="1254644" cy="1421230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0" name="Circular Arrow 9"/>
          <p:cNvSpPr/>
          <p:nvPr/>
        </p:nvSpPr>
        <p:spPr>
          <a:xfrm rot="19291076">
            <a:off x="1814287" y="1748578"/>
            <a:ext cx="1254644" cy="1421230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604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8" y="127628"/>
            <a:ext cx="5446644" cy="6660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861785" y="2286292"/>
            <a:ext cx="3210025" cy="1303931"/>
          </a:xfrm>
        </p:spPr>
        <p:txBody>
          <a:bodyPr>
            <a:normAutofit/>
          </a:bodyPr>
          <a:lstStyle/>
          <a:p>
            <a:r>
              <a:rPr lang="en-US" dirty="0" smtClean="0"/>
              <a:t>Transaction </a:t>
            </a:r>
            <a:br>
              <a:rPr lang="en-US" dirty="0" smtClean="0"/>
            </a:b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70860" y="4403557"/>
            <a:ext cx="2454442" cy="13234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Notice: It is not necessary to have a numbered transaction ID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62612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 ARM R Code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83" y="1461564"/>
            <a:ext cx="7320012" cy="4156435"/>
          </a:xfrm>
        </p:spPr>
      </p:pic>
    </p:spTree>
    <p:extLst>
      <p:ext uri="{BB962C8B-B14F-4D97-AF65-F5344CB8AC3E}">
        <p14:creationId xmlns:p14="http://schemas.microsoft.com/office/powerpoint/2010/main" val="1441953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5" y="571766"/>
            <a:ext cx="8527982" cy="5635784"/>
          </a:xfrm>
        </p:spPr>
      </p:pic>
    </p:spTree>
    <p:extLst>
      <p:ext uri="{BB962C8B-B14F-4D97-AF65-F5344CB8AC3E}">
        <p14:creationId xmlns:p14="http://schemas.microsoft.com/office/powerpoint/2010/main" val="1836161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8963"/>
            <a:ext cx="8229600" cy="65745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Read Two Common Formats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29610" y="3907466"/>
            <a:ext cx="8266814" cy="2748515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Foods2 &lt;- </a:t>
            </a:r>
            <a:r>
              <a:rPr lang="en-US" sz="1800" dirty="0" err="1"/>
              <a:t>read.transactions</a:t>
            </a:r>
            <a:r>
              <a:rPr lang="en-US" sz="1800" dirty="0"/>
              <a:t>("KumarGroceriesTransData_ASTRANS.csv",</a:t>
            </a:r>
          </a:p>
          <a:p>
            <a:pPr marL="0" indent="0">
              <a:buNone/>
            </a:pPr>
            <a:r>
              <a:rPr lang="en-US" sz="1800" dirty="0"/>
              <a:t>                           </a:t>
            </a:r>
            <a:r>
              <a:rPr lang="en-US" sz="1800" dirty="0" err="1"/>
              <a:t>rm.duplicates</a:t>
            </a:r>
            <a:r>
              <a:rPr lang="en-US" sz="1800" dirty="0"/>
              <a:t> = FALSE, </a:t>
            </a:r>
          </a:p>
          <a:p>
            <a:pPr marL="0" indent="0">
              <a:buNone/>
            </a:pPr>
            <a:r>
              <a:rPr lang="en-US" sz="1800" dirty="0"/>
              <a:t>                           </a:t>
            </a:r>
            <a:r>
              <a:rPr lang="en-US" sz="1800" b="1" dirty="0"/>
              <a:t>format = "basket",</a:t>
            </a:r>
          </a:p>
          <a:p>
            <a:pPr marL="0" indent="0">
              <a:buNone/>
            </a:pPr>
            <a:r>
              <a:rPr lang="en-US" sz="1800" dirty="0"/>
              <a:t>                           </a:t>
            </a:r>
            <a:r>
              <a:rPr lang="en-US" sz="1800" dirty="0" err="1"/>
              <a:t>sep</a:t>
            </a:r>
            <a:r>
              <a:rPr lang="en-US" sz="1800" dirty="0"/>
              <a:t>=",",</a:t>
            </a:r>
          </a:p>
          <a:p>
            <a:pPr marL="0" indent="0">
              <a:buNone/>
            </a:pPr>
            <a:r>
              <a:rPr lang="en-US" sz="1800" dirty="0" smtClean="0"/>
              <a:t>			     </a:t>
            </a:r>
            <a:r>
              <a:rPr lang="en-US" sz="1800" b="1" dirty="0" smtClean="0"/>
              <a:t>cols=1</a:t>
            </a:r>
            <a:r>
              <a:rPr lang="en-US" sz="1800" dirty="0" smtClean="0"/>
              <a:t> </a:t>
            </a:r>
            <a:r>
              <a:rPr lang="en-US" sz="1800" dirty="0"/>
              <a:t>##ID in col </a:t>
            </a:r>
            <a:r>
              <a:rPr lang="en-US" sz="1800" dirty="0" smtClean="0"/>
              <a:t>1 if no ID then cols=NULL</a:t>
            </a:r>
          </a:p>
          <a:p>
            <a:pPr marL="0" indent="0">
              <a:buNone/>
            </a:pPr>
            <a:r>
              <a:rPr lang="en-US" sz="1800" dirty="0" smtClean="0"/>
              <a:t>)</a:t>
            </a: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arules</a:t>
            </a:r>
            <a:r>
              <a:rPr lang="en-US" sz="1800" dirty="0"/>
              <a:t>::inspect(Foods2)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48217" y="899694"/>
            <a:ext cx="8229600" cy="2745010"/>
          </a:xfrm>
          <a:solidFill>
            <a:schemeClr val="bg2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Foods &lt;- </a:t>
            </a:r>
            <a:r>
              <a:rPr lang="en-US" sz="1400" dirty="0" err="1"/>
              <a:t>read.transactions</a:t>
            </a:r>
            <a:r>
              <a:rPr lang="en-US" sz="1400" dirty="0"/>
              <a:t>("</a:t>
            </a:r>
            <a:r>
              <a:rPr lang="en-US" sz="1600" dirty="0"/>
              <a:t>KumarGroceriesTransData.csv</a:t>
            </a:r>
            <a:r>
              <a:rPr lang="en-US" sz="1400" dirty="0"/>
              <a:t>",</a:t>
            </a:r>
          </a:p>
          <a:p>
            <a:pPr marL="0" indent="0">
              <a:buNone/>
            </a:pPr>
            <a:r>
              <a:rPr lang="en-US" sz="1400" dirty="0"/>
              <a:t>                           </a:t>
            </a:r>
            <a:r>
              <a:rPr lang="en-US" sz="1400" dirty="0" err="1"/>
              <a:t>rm.duplicates</a:t>
            </a:r>
            <a:r>
              <a:rPr lang="en-US" sz="1400" dirty="0"/>
              <a:t> = FALSE, </a:t>
            </a:r>
          </a:p>
          <a:p>
            <a:pPr marL="0" indent="0">
              <a:buNone/>
            </a:pPr>
            <a:r>
              <a:rPr lang="en-US" sz="1400" b="1" dirty="0"/>
              <a:t>                           </a:t>
            </a:r>
            <a:r>
              <a:rPr lang="en-US" sz="1800" b="1" dirty="0"/>
              <a:t>format = "single", </a:t>
            </a:r>
            <a:r>
              <a:rPr lang="en-US" sz="1400" dirty="0"/>
              <a:t>##or basket</a:t>
            </a:r>
          </a:p>
          <a:p>
            <a:pPr marL="0" indent="0">
              <a:buNone/>
            </a:pPr>
            <a:r>
              <a:rPr lang="en-US" sz="1400" dirty="0"/>
              <a:t>                           </a:t>
            </a:r>
            <a:r>
              <a:rPr lang="en-US" sz="1400" dirty="0" err="1"/>
              <a:t>sep</a:t>
            </a:r>
            <a:r>
              <a:rPr lang="en-US" sz="1400" dirty="0"/>
              <a:t>=",",</a:t>
            </a:r>
          </a:p>
          <a:p>
            <a:pPr marL="0" indent="0">
              <a:buNone/>
            </a:pPr>
            <a:r>
              <a:rPr lang="en-US" sz="1400" dirty="0"/>
              <a:t>                           skip=0,</a:t>
            </a:r>
          </a:p>
          <a:p>
            <a:pPr marL="0" indent="0">
              <a:buNone/>
            </a:pPr>
            <a:r>
              <a:rPr lang="en-US" sz="1400" b="1" dirty="0"/>
              <a:t>                           cols=c(1,2) </a:t>
            </a:r>
            <a:r>
              <a:rPr lang="en-US" sz="1400" dirty="0"/>
              <a:t>## for single, 1 </a:t>
            </a:r>
            <a:r>
              <a:rPr lang="en-US" sz="1400" dirty="0" smtClean="0"/>
              <a:t>ID col , 2 </a:t>
            </a:r>
            <a:r>
              <a:rPr lang="en-US" sz="1400" dirty="0"/>
              <a:t>is item</a:t>
            </a:r>
          </a:p>
          <a:p>
            <a:pPr marL="0" indent="0">
              <a:buNone/>
            </a:pPr>
            <a:r>
              <a:rPr lang="en-US" sz="1400" dirty="0" smtClean="0"/>
              <a:t>			## </a:t>
            </a:r>
            <a:r>
              <a:rPr lang="en-US" sz="1400" dirty="0"/>
              <a:t>default is NULL for basket. Null means no </a:t>
            </a:r>
            <a:r>
              <a:rPr lang="en-US" sz="1400" dirty="0" smtClean="0"/>
              <a:t>IDs</a:t>
            </a:r>
          </a:p>
          <a:p>
            <a:pPr marL="0" indent="0">
              <a:buNone/>
            </a:pPr>
            <a:r>
              <a:rPr lang="en-US" sz="1400" dirty="0" smtClean="0"/>
              <a:t> )</a:t>
            </a:r>
            <a:endParaRPr lang="en-US" sz="1400" dirty="0"/>
          </a:p>
          <a:p>
            <a:pPr marL="0" indent="0">
              <a:buNone/>
            </a:pPr>
            <a:r>
              <a:rPr lang="en-US" sz="1400" dirty="0" err="1"/>
              <a:t>arules</a:t>
            </a:r>
            <a:r>
              <a:rPr lang="en-US" sz="1400" dirty="0"/>
              <a:t>::inspect(Foods)</a:t>
            </a:r>
          </a:p>
        </p:txBody>
      </p:sp>
    </p:spTree>
    <p:extLst>
      <p:ext uri="{BB962C8B-B14F-4D97-AF65-F5344CB8AC3E}">
        <p14:creationId xmlns:p14="http://schemas.microsoft.com/office/powerpoint/2010/main" val="453993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1614"/>
            <a:ext cx="8229600" cy="9622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Thinking Outside the Basket</a:t>
            </a:r>
            <a:br>
              <a:rPr lang="en-US" dirty="0" smtClean="0"/>
            </a:br>
            <a:r>
              <a:rPr lang="en-US" dirty="0" smtClean="0"/>
              <a:t> Twitter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94007"/>
            <a:ext cx="8229600" cy="3106021"/>
          </a:xfrm>
        </p:spPr>
        <p:txBody>
          <a:bodyPr/>
          <a:lstStyle/>
          <a:p>
            <a:pPr marL="514350" indent="-514350">
              <a:buAutoNum type="arabicParenR"/>
            </a:pPr>
            <a:r>
              <a:rPr lang="en-US" b="1" dirty="0" smtClean="0"/>
              <a:t>Do not want a “bag of words”</a:t>
            </a:r>
            <a:r>
              <a:rPr lang="en-US" dirty="0" smtClean="0"/>
              <a:t> or a table of word frequencies. </a:t>
            </a:r>
          </a:p>
          <a:p>
            <a:pPr marL="514350" indent="-514350">
              <a:buAutoNum type="arabicParenR"/>
            </a:pPr>
            <a:r>
              <a:rPr lang="en-US" dirty="0" smtClean="0"/>
              <a:t>Will need to create a “</a:t>
            </a:r>
            <a:r>
              <a:rPr lang="en-US" b="1" dirty="0" smtClean="0"/>
              <a:t>set of transactions</a:t>
            </a:r>
            <a:r>
              <a:rPr lang="en-US" dirty="0" smtClean="0"/>
              <a:t>” – one for each Tweet.</a:t>
            </a:r>
          </a:p>
          <a:p>
            <a:pPr marL="514350" indent="-514350">
              <a:buAutoNum type="arabicParenR"/>
            </a:pPr>
            <a:r>
              <a:rPr lang="en-US" dirty="0" smtClean="0"/>
              <a:t>Items in the transactions will be words. </a:t>
            </a:r>
          </a:p>
        </p:txBody>
      </p:sp>
    </p:spTree>
    <p:extLst>
      <p:ext uri="{BB962C8B-B14F-4D97-AF65-F5344CB8AC3E}">
        <p14:creationId xmlns:p14="http://schemas.microsoft.com/office/powerpoint/2010/main" val="2805176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132" y="591897"/>
            <a:ext cx="8229600" cy="6253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 Association Rules and Twitter: libraries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7596"/>
            <a:ext cx="3975234" cy="526501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library(</a:t>
            </a:r>
            <a:r>
              <a:rPr lang="en-US" b="1" dirty="0" err="1"/>
              <a:t>arules</a:t>
            </a:r>
            <a:r>
              <a:rPr lang="en-US" b="1" dirty="0"/>
              <a:t>)</a:t>
            </a:r>
          </a:p>
          <a:p>
            <a:pPr marL="0" indent="0">
              <a:buNone/>
            </a:pPr>
            <a:r>
              <a:rPr lang="en-US" dirty="0"/>
              <a:t>library(</a:t>
            </a:r>
            <a:r>
              <a:rPr lang="en-US" dirty="0" err="1"/>
              <a:t>rtweet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b="1" dirty="0"/>
              <a:t>library(</a:t>
            </a:r>
            <a:r>
              <a:rPr lang="en-US" b="1" dirty="0" err="1"/>
              <a:t>twitteR</a:t>
            </a:r>
            <a:r>
              <a:rPr lang="en-US" b="1" dirty="0"/>
              <a:t>)</a:t>
            </a:r>
          </a:p>
          <a:p>
            <a:pPr marL="0" indent="0">
              <a:buNone/>
            </a:pPr>
            <a:r>
              <a:rPr lang="en-US" b="1" dirty="0"/>
              <a:t>library(</a:t>
            </a:r>
            <a:r>
              <a:rPr lang="en-US" b="1" dirty="0" err="1"/>
              <a:t>ROAuth</a:t>
            </a:r>
            <a:r>
              <a:rPr lang="en-US" b="1" dirty="0"/>
              <a:t>)</a:t>
            </a:r>
          </a:p>
          <a:p>
            <a:pPr marL="0" indent="0">
              <a:buNone/>
            </a:pPr>
            <a:r>
              <a:rPr lang="en-US" dirty="0"/>
              <a:t>library(</a:t>
            </a:r>
            <a:r>
              <a:rPr lang="en-US" dirty="0" err="1"/>
              <a:t>jsonlite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smtClean="0"/>
              <a:t>#</a:t>
            </a:r>
            <a:r>
              <a:rPr lang="en-US" dirty="0"/>
              <a:t>library(</a:t>
            </a:r>
            <a:r>
              <a:rPr lang="en-US" dirty="0" err="1"/>
              <a:t>streamR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smtClean="0"/>
              <a:t>library(</a:t>
            </a:r>
            <a:r>
              <a:rPr lang="en-US" dirty="0" err="1" smtClean="0"/>
              <a:t>rjson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smtClean="0"/>
              <a:t>library(tokenizers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library(</a:t>
            </a:r>
            <a:r>
              <a:rPr lang="en-US" dirty="0" err="1"/>
              <a:t>tidyverse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library(</a:t>
            </a:r>
            <a:r>
              <a:rPr lang="en-US" dirty="0" err="1"/>
              <a:t>plyr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library(</a:t>
            </a:r>
            <a:r>
              <a:rPr lang="en-US" dirty="0" err="1"/>
              <a:t>dplyr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library(ggplot2)</a:t>
            </a:r>
          </a:p>
          <a:p>
            <a:pPr marL="0" indent="0">
              <a:buNone/>
            </a:pPr>
            <a:r>
              <a:rPr lang="en-US" dirty="0"/>
              <a:t>#</a:t>
            </a:r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syuzhet</a:t>
            </a:r>
            <a:r>
              <a:rPr lang="en-US" dirty="0"/>
              <a:t>") 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## </a:t>
            </a:r>
            <a:r>
              <a:rPr lang="en-US" dirty="0"/>
              <a:t>sentiment analysis</a:t>
            </a:r>
          </a:p>
          <a:p>
            <a:pPr marL="0" indent="0">
              <a:buNone/>
            </a:pPr>
            <a:r>
              <a:rPr lang="en-US" dirty="0"/>
              <a:t>library(</a:t>
            </a:r>
            <a:r>
              <a:rPr lang="en-US" dirty="0" err="1"/>
              <a:t>syuzhet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library(</a:t>
            </a:r>
            <a:r>
              <a:rPr lang="en-US" dirty="0" err="1"/>
              <a:t>stringr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/>
              <a:t>library(</a:t>
            </a:r>
            <a:r>
              <a:rPr lang="en-US" dirty="0" err="1"/>
              <a:t>arulesViz</a:t>
            </a:r>
            <a:r>
              <a:rPr lang="en-US" dirty="0" smtClean="0"/>
              <a:t>) ## load last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691288" y="1842247"/>
            <a:ext cx="5293895" cy="13234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dirty="0" smtClean="0"/>
              <a:t>## Trouble with </a:t>
            </a:r>
            <a:r>
              <a:rPr lang="en-US" sz="2000" b="1" dirty="0" err="1" smtClean="0"/>
              <a:t>arulesViz</a:t>
            </a:r>
            <a:r>
              <a:rPr lang="en-US" sz="2000" b="1" dirty="0" smtClean="0"/>
              <a:t>?</a:t>
            </a:r>
          </a:p>
          <a:p>
            <a:r>
              <a:rPr lang="en-US" sz="2000" dirty="0" smtClean="0"/>
              <a:t>## </a:t>
            </a:r>
            <a:r>
              <a:rPr lang="en-US" sz="2000" dirty="0"/>
              <a:t>FIRST - you MUST register and log into </a:t>
            </a:r>
            <a:r>
              <a:rPr lang="en-US" sz="2000" dirty="0" err="1"/>
              <a:t>github</a:t>
            </a:r>
            <a:endParaRPr lang="en-US" sz="2000" dirty="0"/>
          </a:p>
          <a:p>
            <a:r>
              <a:rPr lang="en-US" sz="2000" dirty="0"/>
              <a:t>## </a:t>
            </a:r>
            <a:r>
              <a:rPr lang="en-US" sz="2000" dirty="0" err="1"/>
              <a:t>install_github</a:t>
            </a:r>
            <a:r>
              <a:rPr lang="en-US" sz="2000" dirty="0"/>
              <a:t>("</a:t>
            </a:r>
            <a:r>
              <a:rPr lang="en-US" sz="2000" dirty="0" err="1"/>
              <a:t>mhahsler</a:t>
            </a:r>
            <a:r>
              <a:rPr lang="en-US" sz="2000" dirty="0"/>
              <a:t>/</a:t>
            </a:r>
            <a:r>
              <a:rPr lang="en-US" sz="2000" dirty="0" err="1"/>
              <a:t>arulesViz</a:t>
            </a:r>
            <a:r>
              <a:rPr lang="en-US" sz="2000" dirty="0"/>
              <a:t>")</a:t>
            </a:r>
          </a:p>
          <a:p>
            <a:r>
              <a:rPr lang="en-US" sz="2000" dirty="0"/>
              <a:t>## RE: https://github.com/mhahsler/arulesViz</a:t>
            </a:r>
          </a:p>
        </p:txBody>
      </p:sp>
    </p:spTree>
    <p:extLst>
      <p:ext uri="{BB962C8B-B14F-4D97-AF65-F5344CB8AC3E}">
        <p14:creationId xmlns:p14="http://schemas.microsoft.com/office/powerpoint/2010/main" val="3742908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 Up Twitter Dev Account First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009" y="1374008"/>
            <a:ext cx="8229600" cy="63767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://developer.twitter.com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85" y="2759293"/>
            <a:ext cx="8311415" cy="178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908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63" y="228600"/>
            <a:ext cx="5452962" cy="410051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913" y="2203317"/>
            <a:ext cx="6159500" cy="4559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4299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Association Rule Mining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AutoNum type="arabicParenR"/>
            </a:pPr>
            <a:r>
              <a:rPr lang="en-US" b="1" dirty="0" smtClean="0"/>
              <a:t>Unsupervised Learning</a:t>
            </a:r>
          </a:p>
          <a:p>
            <a:pPr marL="514350" indent="-514350">
              <a:buAutoNum type="arabicParenR"/>
            </a:pPr>
            <a:r>
              <a:rPr lang="en-US" dirty="0" smtClean="0"/>
              <a:t>Evaluates “</a:t>
            </a:r>
            <a:r>
              <a:rPr lang="en-US" b="1" dirty="0" smtClean="0"/>
              <a:t>transactions</a:t>
            </a:r>
            <a:r>
              <a:rPr lang="en-US" dirty="0" smtClean="0"/>
              <a:t>” (collections of sets) for correlations/associations.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3) Most common example: </a:t>
            </a:r>
            <a:r>
              <a:rPr lang="en-US" b="1" dirty="0" smtClean="0"/>
              <a:t>Market Basket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4) </a:t>
            </a:r>
            <a:r>
              <a:rPr lang="en-US" b="1" dirty="0" smtClean="0"/>
              <a:t>Can also apply to 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 - </a:t>
            </a:r>
            <a:r>
              <a:rPr lang="en-US" dirty="0"/>
              <a:t>I</a:t>
            </a:r>
            <a:r>
              <a:rPr lang="en-US" dirty="0" smtClean="0"/>
              <a:t>mage identification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 - Text: like </a:t>
            </a:r>
            <a:r>
              <a:rPr lang="en-US" b="1" dirty="0" smtClean="0"/>
              <a:t>Twitter </a:t>
            </a:r>
            <a:r>
              <a:rPr lang="en-US" b="1" dirty="0" smtClean="0"/>
              <a:t>data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	a tweet is a *basket of words*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 - </a:t>
            </a:r>
            <a:r>
              <a:rPr lang="en-US" dirty="0" smtClean="0"/>
              <a:t>Any collection of words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 - Click streams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 - Bio data – binding sites, AA’s in proteins, etc.</a:t>
            </a:r>
          </a:p>
        </p:txBody>
      </p:sp>
    </p:spTree>
    <p:extLst>
      <p:ext uri="{BB962C8B-B14F-4D97-AF65-F5344CB8AC3E}">
        <p14:creationId xmlns:p14="http://schemas.microsoft.com/office/powerpoint/2010/main" val="1479087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 Twitter Options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54" y="2415351"/>
            <a:ext cx="8634457" cy="1654206"/>
          </a:xfrm>
        </p:spPr>
      </p:pic>
    </p:spTree>
    <p:extLst>
      <p:ext uri="{BB962C8B-B14F-4D97-AF65-F5344CB8AC3E}">
        <p14:creationId xmlns:p14="http://schemas.microsoft.com/office/powerpoint/2010/main" val="271829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56" y="483773"/>
            <a:ext cx="7733898" cy="5607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8993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 the Transaction File: Step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830" y="1765635"/>
            <a:ext cx="8229600" cy="1768641"/>
          </a:xfrm>
        </p:spPr>
        <p:txBody>
          <a:bodyPr/>
          <a:lstStyle/>
          <a:p>
            <a:pPr marL="514350" indent="-514350">
              <a:buAutoNum type="arabicParenR"/>
            </a:pPr>
            <a:r>
              <a:rPr lang="en-US" dirty="0" smtClean="0"/>
              <a:t>Each tweet should be one transaction.</a:t>
            </a:r>
          </a:p>
          <a:p>
            <a:pPr marL="514350" indent="-514350">
              <a:buAutoNum type="arabicParenR"/>
            </a:pPr>
            <a:r>
              <a:rPr lang="en-US" dirty="0" smtClean="0"/>
              <a:t>Each word (token) in the tweet should be in its own column.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70" y="3941144"/>
            <a:ext cx="8631513" cy="5249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5483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 The Transaction File: Step 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27" y="1719902"/>
            <a:ext cx="8680145" cy="3506616"/>
          </a:xfrm>
        </p:spPr>
      </p:pic>
    </p:spTree>
    <p:extLst>
      <p:ext uri="{BB962C8B-B14F-4D97-AF65-F5344CB8AC3E}">
        <p14:creationId xmlns:p14="http://schemas.microsoft.com/office/powerpoint/2010/main" val="3433523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Transaction File: Each Row is a Tweet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3" y="1544854"/>
            <a:ext cx="8949297" cy="4177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0029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Read and Inspect the Transactions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1" y="1875773"/>
            <a:ext cx="7324824" cy="2924333"/>
          </a:xfrm>
        </p:spPr>
      </p:pic>
    </p:spTree>
    <p:extLst>
      <p:ext uri="{BB962C8B-B14F-4D97-AF65-F5344CB8AC3E}">
        <p14:creationId xmlns:p14="http://schemas.microsoft.com/office/powerpoint/2010/main" val="4148433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8093" y="2271855"/>
            <a:ext cx="4663440" cy="1217303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Transaction Sets and Summary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70"/>
          <a:stretch/>
        </p:blipFill>
        <p:spPr>
          <a:xfrm>
            <a:off x="566051" y="320535"/>
            <a:ext cx="8010769" cy="9355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16" y="1529611"/>
            <a:ext cx="2040556" cy="4644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0770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Clean Up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83" y="1443790"/>
            <a:ext cx="7939833" cy="792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44" y="2440872"/>
            <a:ext cx="7695912" cy="2328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70"/>
          <a:stretch/>
        </p:blipFill>
        <p:spPr>
          <a:xfrm>
            <a:off x="566614" y="5060978"/>
            <a:ext cx="8010769" cy="9355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03350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Specifically Remove Words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47" y="1212339"/>
            <a:ext cx="6217904" cy="441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61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Our Transactions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11" y="1049154"/>
            <a:ext cx="6659555" cy="309598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65" y="4316931"/>
            <a:ext cx="8259219" cy="1623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1886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721" y="629673"/>
            <a:ext cx="2270051" cy="2753607"/>
          </a:xfrm>
        </p:spPr>
        <p:txBody>
          <a:bodyPr>
            <a:normAutofit fontScale="90000"/>
          </a:bodyPr>
          <a:lstStyle/>
          <a:p>
            <a:r>
              <a:rPr lang="en-US" sz="3300" b="1" dirty="0" smtClean="0"/>
              <a:t>Quick Review:</a:t>
            </a:r>
            <a:r>
              <a:rPr lang="en-US" sz="3300" b="1" dirty="0"/>
              <a:t/>
            </a:r>
            <a:br>
              <a:rPr lang="en-US" sz="3300" b="1" dirty="0"/>
            </a:br>
            <a:r>
              <a:rPr lang="en-US" sz="3300" dirty="0" smtClean="0"/>
              <a:t>Examples </a:t>
            </a:r>
            <a:r>
              <a:rPr lang="en-US" sz="3300" dirty="0"/>
              <a:t>of association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558" y="3806456"/>
            <a:ext cx="7659429" cy="272725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{Diapers} </a:t>
            </a:r>
            <a:r>
              <a:rPr lang="en-US" dirty="0" smtClean="0">
                <a:sym typeface="Wingdings" panose="05000000000000000000" pitchFamily="2" charset="2"/>
              </a:rPr>
              <a:t> {Beer}     </a:t>
            </a:r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{Milk, Bread}  {Coke}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{Milk, Bread}  {</a:t>
            </a:r>
            <a:r>
              <a:rPr lang="en-US" dirty="0" smtClean="0">
                <a:sym typeface="Wingdings" panose="05000000000000000000" pitchFamily="2" charset="2"/>
              </a:rPr>
              <a:t>Coke, Diaper}</a:t>
            </a:r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{Diapers}  {Beer, Bread}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** Association (like correlation) is a measure of </a:t>
            </a:r>
            <a:r>
              <a:rPr 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co- </a:t>
            </a:r>
            <a:r>
              <a:rPr 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occurrence</a:t>
            </a:r>
            <a:r>
              <a:rPr 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NOT causality.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780" y="310123"/>
            <a:ext cx="6161221" cy="349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735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4271" y="294652"/>
            <a:ext cx="5096577" cy="657459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 smtClean="0"/>
              <a:t>Association Rule Mining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03" y="311241"/>
            <a:ext cx="1835806" cy="2922847"/>
          </a:xfrm>
        </p:spPr>
      </p:pic>
      <p:sp>
        <p:nvSpPr>
          <p:cNvPr id="6" name="Left Arrow 5"/>
          <p:cNvSpPr/>
          <p:nvPr/>
        </p:nvSpPr>
        <p:spPr>
          <a:xfrm>
            <a:off x="2331509" y="1592982"/>
            <a:ext cx="885525" cy="51013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02570" y="1663385"/>
            <a:ext cx="4931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cleaned tweets as individual transactions.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75" y="3874959"/>
            <a:ext cx="8237607" cy="1991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18110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54" y="140865"/>
            <a:ext cx="7031254" cy="6126061"/>
          </a:xfrm>
        </p:spPr>
      </p:pic>
    </p:spTree>
    <p:extLst>
      <p:ext uri="{BB962C8B-B14F-4D97-AF65-F5344CB8AC3E}">
        <p14:creationId xmlns:p14="http://schemas.microsoft.com/office/powerpoint/2010/main" val="34078170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Quick Plot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32" y="1009073"/>
            <a:ext cx="8170935" cy="456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5457"/>
            <a:ext cx="6426812" cy="537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18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Looking at More Rules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7" y="1037929"/>
            <a:ext cx="8839166" cy="57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54" y="1820077"/>
            <a:ext cx="4321175" cy="4286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662" y="1820077"/>
            <a:ext cx="432117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949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Measures of Set Correlation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Let X and Y be sets and assume rule X </a:t>
            </a:r>
            <a:r>
              <a:rPr lang="en-US" dirty="0" smtClean="0">
                <a:sym typeface="Wingdings" panose="05000000000000000000" pitchFamily="2" charset="2"/>
              </a:rPr>
              <a:t> Y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Arial"/>
              <a:buAutoNum type="arabicParenR"/>
            </a:pPr>
            <a:r>
              <a:rPr lang="en-US" dirty="0" smtClean="0"/>
              <a:t>Support:                </a:t>
            </a:r>
          </a:p>
          <a:p>
            <a:pPr marL="0" indent="0">
              <a:buNone/>
            </a:pPr>
            <a:r>
              <a:rPr lang="en-US" b="1" dirty="0" smtClean="0">
                <a:sym typeface="Wingdings" panose="05000000000000000000" pitchFamily="2" charset="2"/>
              </a:rPr>
              <a:t>Sup(X</a:t>
            </a:r>
            <a:r>
              <a:rPr lang="en-US" b="1" dirty="0">
                <a:sym typeface="Wingdings" panose="05000000000000000000" pitchFamily="2" charset="2"/>
              </a:rPr>
              <a:t>, Y) = P(X, Y) </a:t>
            </a:r>
            <a:endParaRPr lang="en-US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b="1" dirty="0" smtClean="0">
                <a:sym typeface="Wingdings" panose="05000000000000000000" pitchFamily="2" charset="2"/>
              </a:rPr>
              <a:t>(Count of X and Y together) / (Total # Trans)</a:t>
            </a:r>
            <a:endParaRPr lang="en-US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2)  Confidence:          </a:t>
            </a:r>
          </a:p>
          <a:p>
            <a:pPr marL="0" indent="0">
              <a:buNone/>
            </a:pPr>
            <a:r>
              <a:rPr lang="en-US" b="1" dirty="0" err="1" smtClean="0"/>
              <a:t>Conf</a:t>
            </a:r>
            <a:r>
              <a:rPr lang="en-US" dirty="0" smtClean="0"/>
              <a:t>(X</a:t>
            </a:r>
            <a:r>
              <a:rPr lang="en-US" dirty="0"/>
              <a:t>, Y) = P(Y|X) = P(X,Y)/ P(X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(Count of X and Y together) </a:t>
            </a:r>
            <a:r>
              <a:rPr lang="en-US" b="1" dirty="0" smtClean="0">
                <a:sym typeface="Wingdings" panose="05000000000000000000" pitchFamily="2" charset="2"/>
              </a:rPr>
              <a:t>/ (Count of X)</a:t>
            </a:r>
            <a:endParaRPr lang="en-US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277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655300"/>
            <a:ext cx="7290054" cy="666489"/>
          </a:xfrm>
        </p:spPr>
        <p:txBody>
          <a:bodyPr>
            <a:normAutofit fontScale="90000"/>
          </a:bodyPr>
          <a:lstStyle/>
          <a:p>
            <a:r>
              <a:rPr lang="en-US" dirty="0"/>
              <a:t>L</a:t>
            </a:r>
            <a:r>
              <a:rPr lang="en-US" dirty="0" smtClean="0"/>
              <a:t>ift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36" y="2064769"/>
            <a:ext cx="7128596" cy="3357400"/>
          </a:xfrm>
        </p:spPr>
      </p:pic>
      <p:cxnSp>
        <p:nvCxnSpPr>
          <p:cNvPr id="6" name="Straight Connector 5"/>
          <p:cNvCxnSpPr/>
          <p:nvPr/>
        </p:nvCxnSpPr>
        <p:spPr>
          <a:xfrm>
            <a:off x="2968792" y="3866648"/>
            <a:ext cx="270710" cy="0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6937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1614"/>
            <a:ext cx="4432852" cy="657459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Quick Measure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190" y="2368827"/>
            <a:ext cx="8136835" cy="38199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smtClean="0">
                <a:sym typeface="Wingdings" panose="05000000000000000000" pitchFamily="2" charset="2"/>
              </a:rPr>
              <a:t>Given: </a:t>
            </a:r>
            <a:r>
              <a:rPr lang="en-US" dirty="0">
                <a:sym typeface="Wingdings" panose="05000000000000000000" pitchFamily="2" charset="2"/>
              </a:rPr>
              <a:t>{Beer } {Diaper}</a:t>
            </a:r>
          </a:p>
          <a:p>
            <a:pPr marL="0" indent="0">
              <a:buNone/>
            </a:pPr>
            <a:endParaRPr lang="en-US" b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b="1" dirty="0" smtClean="0">
                <a:sym typeface="Wingdings" panose="05000000000000000000" pitchFamily="2" charset="2"/>
              </a:rPr>
              <a:t>Sup({</a:t>
            </a:r>
            <a:r>
              <a:rPr lang="en-US" b="1" dirty="0">
                <a:sym typeface="Wingdings" panose="05000000000000000000" pitchFamily="2" charset="2"/>
              </a:rPr>
              <a:t>Beer}, {Diaper}) </a:t>
            </a:r>
            <a:r>
              <a:rPr lang="en-US" dirty="0">
                <a:sym typeface="Wingdings" panose="05000000000000000000" pitchFamily="2" charset="2"/>
              </a:rPr>
              <a:t>=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2/5 = .40 </a:t>
            </a:r>
            <a:r>
              <a:rPr lang="en-US" b="1" dirty="0">
                <a:sym typeface="Wingdings" panose="05000000000000000000" pitchFamily="2" charset="2"/>
              </a:rPr>
              <a:t>= 40</a:t>
            </a:r>
            <a:r>
              <a:rPr lang="en-US" b="1" dirty="0" smtClean="0">
                <a:sym typeface="Wingdings" panose="05000000000000000000" pitchFamily="2" charset="2"/>
              </a:rPr>
              <a:t>%</a:t>
            </a:r>
          </a:p>
          <a:p>
            <a:pPr marL="0" indent="0">
              <a:buNone/>
            </a:pPr>
            <a:endParaRPr lang="en-US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b="1" dirty="0" err="1"/>
              <a:t>Conf</a:t>
            </a:r>
            <a:r>
              <a:rPr lang="en-US" b="1" dirty="0" smtClean="0"/>
              <a:t>({</a:t>
            </a:r>
            <a:r>
              <a:rPr lang="en-US" b="1" dirty="0"/>
              <a:t>Beer}, {Diaper}) </a:t>
            </a:r>
          </a:p>
          <a:p>
            <a:pPr marL="0" indent="0">
              <a:buNone/>
            </a:pPr>
            <a:r>
              <a:rPr lang="en-US" dirty="0" smtClean="0"/>
              <a:t>= </a:t>
            </a:r>
            <a:r>
              <a:rPr lang="en-US" dirty="0"/>
              <a:t>P</a:t>
            </a:r>
            <a:r>
              <a:rPr lang="en-US" dirty="0">
                <a:sym typeface="Wingdings" panose="05000000000000000000" pitchFamily="2" charset="2"/>
              </a:rPr>
              <a:t> ( {Beer}, {Diaper}) / P({Beer}) </a:t>
            </a:r>
            <a:endParaRPr lang="en-US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= </a:t>
            </a:r>
            <a:r>
              <a:rPr lang="en-US" dirty="0">
                <a:sym typeface="Wingdings" panose="05000000000000000000" pitchFamily="2" charset="2"/>
              </a:rPr>
              <a:t>(2/5)  /  (3/5) </a:t>
            </a:r>
            <a:r>
              <a:rPr lang="en-US" dirty="0" smtClean="0">
                <a:sym typeface="Wingdings" panose="05000000000000000000" pitchFamily="2" charset="2"/>
              </a:rPr>
              <a:t>= </a:t>
            </a:r>
            <a:r>
              <a:rPr lang="en-US" b="1" dirty="0" smtClean="0">
                <a:sym typeface="Wingdings" panose="05000000000000000000" pitchFamily="2" charset="2"/>
              </a:rPr>
              <a:t>66.7%</a:t>
            </a:r>
          </a:p>
          <a:p>
            <a:pPr marL="0" indent="0">
              <a:buNone/>
            </a:pPr>
            <a:endParaRPr lang="en-US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b="1" dirty="0" smtClean="0">
                <a:sym typeface="Wingdings" panose="05000000000000000000" pitchFamily="2" charset="2"/>
              </a:rPr>
              <a:t>Lift </a:t>
            </a:r>
            <a:r>
              <a:rPr lang="en-US" b="1" dirty="0" smtClean="0"/>
              <a:t>({</a:t>
            </a:r>
            <a:r>
              <a:rPr lang="en-US" b="1" dirty="0"/>
              <a:t>Beer}, {Diaper}) </a:t>
            </a:r>
            <a:r>
              <a:rPr lang="en-US" dirty="0" smtClean="0"/>
              <a:t> = </a:t>
            </a:r>
            <a:r>
              <a:rPr lang="en-US" dirty="0">
                <a:sym typeface="Wingdings" panose="05000000000000000000" pitchFamily="2" charset="2"/>
              </a:rPr>
              <a:t>Sup({Beer}, {Diaper}) </a:t>
            </a:r>
            <a:r>
              <a:rPr lang="en-US" dirty="0" smtClean="0">
                <a:sym typeface="Wingdings" panose="05000000000000000000" pitchFamily="2" charset="2"/>
              </a:rPr>
              <a:t> / </a:t>
            </a:r>
            <a:r>
              <a:rPr lang="en-US" dirty="0">
                <a:sym typeface="Wingdings" panose="05000000000000000000" pitchFamily="2" charset="2"/>
              </a:rPr>
              <a:t>Sup({Beer</a:t>
            </a:r>
            <a:r>
              <a:rPr lang="en-US" dirty="0" smtClean="0">
                <a:sym typeface="Wingdings" panose="05000000000000000000" pitchFamily="2" charset="2"/>
              </a:rPr>
              <a:t>}) * </a:t>
            </a:r>
            <a:r>
              <a:rPr lang="en-US" dirty="0">
                <a:sym typeface="Wingdings" panose="05000000000000000000" pitchFamily="2" charset="2"/>
              </a:rPr>
              <a:t>Sup</a:t>
            </a:r>
            <a:r>
              <a:rPr lang="en-US" dirty="0" smtClean="0">
                <a:sym typeface="Wingdings" panose="05000000000000000000" pitchFamily="2" charset="2"/>
              </a:rPr>
              <a:t>({Diaper</a:t>
            </a:r>
            <a:r>
              <a:rPr lang="en-US" dirty="0">
                <a:sym typeface="Wingdings" panose="05000000000000000000" pitchFamily="2" charset="2"/>
              </a:rPr>
              <a:t>}) </a:t>
            </a:r>
            <a:r>
              <a:rPr lang="en-US" dirty="0" smtClean="0">
                <a:sym typeface="Wingdings" panose="05000000000000000000" pitchFamily="2" charset="2"/>
              </a:rPr>
              <a:t> = (2/5) / (3/5)*(3/5) = </a:t>
            </a:r>
            <a:r>
              <a:rPr lang="en-US" b="1" dirty="0" smtClean="0">
                <a:sym typeface="Wingdings" panose="05000000000000000000" pitchFamily="2" charset="2"/>
              </a:rPr>
              <a:t>1.11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650" y="310123"/>
            <a:ext cx="4042351" cy="2293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8384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Conceptually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48877"/>
            <a:ext cx="8450981" cy="481385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X</a:t>
            </a:r>
            <a:r>
              <a:rPr lang="en-US" b="1" dirty="0" smtClean="0">
                <a:sym typeface="Wingdings" panose="05000000000000000000" pitchFamily="2" charset="2"/>
              </a:rPr>
              <a:t> Y</a:t>
            </a:r>
          </a:p>
          <a:p>
            <a:pPr marL="0" indent="0">
              <a:buNone/>
            </a:pPr>
            <a:endParaRPr lang="en-US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b="1" dirty="0" smtClean="0"/>
              <a:t>Sup: P(X and Y) – </a:t>
            </a:r>
          </a:p>
          <a:p>
            <a:pPr marL="0" indent="0">
              <a:buNone/>
            </a:pPr>
            <a:r>
              <a:rPr lang="en-US" b="1" dirty="0" smtClean="0"/>
              <a:t>M</a:t>
            </a:r>
            <a:r>
              <a:rPr lang="en-US" dirty="0" smtClean="0"/>
              <a:t>easure of joint occurrence. </a:t>
            </a:r>
          </a:p>
          <a:p>
            <a:pPr marL="0" indent="0">
              <a:buNone/>
            </a:pPr>
            <a:r>
              <a:rPr lang="en-US" dirty="0" smtClean="0"/>
              <a:t>The more X and Y occur together, the higher the Support. Range: 0 to 1.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Conf</a:t>
            </a:r>
            <a:r>
              <a:rPr lang="en-US" dirty="0" smtClean="0"/>
              <a:t>: </a:t>
            </a:r>
            <a:r>
              <a:rPr lang="en-US" b="1" dirty="0" smtClean="0"/>
              <a:t>P(X and Y) / P(X) = P(Y|X) </a:t>
            </a:r>
            <a:r>
              <a:rPr lang="en-US" dirty="0" smtClean="0"/>
              <a:t>– </a:t>
            </a:r>
          </a:p>
          <a:p>
            <a:pPr marL="0" indent="0">
              <a:buNone/>
            </a:pPr>
            <a:r>
              <a:rPr lang="en-US" b="1" dirty="0" smtClean="0"/>
              <a:t>M</a:t>
            </a:r>
            <a:r>
              <a:rPr lang="en-US" dirty="0" smtClean="0"/>
              <a:t>easure </a:t>
            </a:r>
            <a:r>
              <a:rPr lang="en-US" dirty="0"/>
              <a:t>of joint occurrence </a:t>
            </a:r>
            <a:r>
              <a:rPr lang="en-US" dirty="0" smtClean="0"/>
              <a:t> assuming X</a:t>
            </a:r>
          </a:p>
          <a:p>
            <a:pPr marL="0" indent="0">
              <a:buNone/>
            </a:pPr>
            <a:r>
              <a:rPr lang="en-US" dirty="0" smtClean="0"/>
              <a:t>As P(X) increases, </a:t>
            </a:r>
            <a:r>
              <a:rPr lang="en-US" dirty="0" err="1" smtClean="0"/>
              <a:t>conf</a:t>
            </a:r>
            <a:r>
              <a:rPr lang="en-US" dirty="0" smtClean="0"/>
              <a:t> X </a:t>
            </a:r>
            <a:r>
              <a:rPr lang="en-US" dirty="0" smtClean="0">
                <a:sym typeface="Wingdings" panose="05000000000000000000" pitchFamily="2" charset="2"/>
              </a:rPr>
              <a:t> Y decreases. Range: 0 to 1.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b="1" dirty="0" smtClean="0">
                <a:sym typeface="Wingdings" panose="05000000000000000000" pitchFamily="2" charset="2"/>
              </a:rPr>
              <a:t>Lift: P(X and Y) / P(X)P(Y) </a:t>
            </a:r>
            <a:r>
              <a:rPr lang="en-US" dirty="0" smtClean="0">
                <a:sym typeface="Wingdings" panose="05000000000000000000" pitchFamily="2" charset="2"/>
              </a:rPr>
              <a:t>–</a:t>
            </a:r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= 1 when X and Y are independent. </a:t>
            </a:r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&lt; 1 when X and Y have little or no intersection.</a:t>
            </a:r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&gt; 1 when X and Y have an intersection larger than their probability product.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7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09826" y="4658626"/>
            <a:ext cx="3241895" cy="20598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309827" y="134754"/>
            <a:ext cx="3232270" cy="2189747"/>
            <a:chOff x="4774130" y="490888"/>
            <a:chExt cx="3811604" cy="2541070"/>
          </a:xfrm>
        </p:grpSpPr>
        <p:sp>
          <p:nvSpPr>
            <p:cNvPr id="11" name="Rectangle 10"/>
            <p:cNvSpPr/>
            <p:nvPr/>
          </p:nvSpPr>
          <p:spPr>
            <a:xfrm>
              <a:off x="4774130" y="490888"/>
              <a:ext cx="3811604" cy="25410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6623785" y="1068404"/>
              <a:ext cx="1419727" cy="1386037"/>
            </a:xfrm>
            <a:prstGeom prst="ellipse">
              <a:avLst/>
            </a:prstGeom>
            <a:solidFill>
              <a:schemeClr val="accent6">
                <a:lumMod val="75000"/>
                <a:alpha val="84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Y</a:t>
              </a:r>
            </a:p>
          </p:txBody>
        </p:sp>
        <p:sp>
          <p:nvSpPr>
            <p:cNvPr id="22" name="Oval 21"/>
            <p:cNvSpPr/>
            <p:nvPr/>
          </p:nvSpPr>
          <p:spPr>
            <a:xfrm>
              <a:off x="5446295" y="1068404"/>
              <a:ext cx="1419727" cy="1386037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65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X</a:t>
              </a:r>
              <a:endParaRPr lang="en-US" dirty="0"/>
            </a:p>
          </p:txBody>
        </p:sp>
      </p:grpSp>
      <p:sp>
        <p:nvSpPr>
          <p:cNvPr id="23" name="Oval 22"/>
          <p:cNvSpPr/>
          <p:nvPr/>
        </p:nvSpPr>
        <p:spPr>
          <a:xfrm>
            <a:off x="1987617" y="5404585"/>
            <a:ext cx="498908" cy="52858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168485" y="4888937"/>
            <a:ext cx="1419727" cy="1386037"/>
          </a:xfrm>
          <a:prstGeom prst="ellipse">
            <a:avLst/>
          </a:prstGeom>
          <a:solidFill>
            <a:schemeClr val="accent6">
              <a:lumMod val="75000"/>
              <a:alpha val="46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Y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567176" y="134754"/>
            <a:ext cx="5365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Support: P(X and Y) = low </a:t>
            </a:r>
          </a:p>
          <a:p>
            <a:r>
              <a:rPr lang="en-US" dirty="0" err="1" smtClean="0"/>
              <a:t>Conf</a:t>
            </a:r>
            <a:r>
              <a:rPr lang="en-US" dirty="0" smtClean="0"/>
              <a:t>: P(X and Y)/P(X) = higher than Sup, but still low</a:t>
            </a:r>
          </a:p>
          <a:p>
            <a:r>
              <a:rPr lang="en-US" dirty="0" smtClean="0"/>
              <a:t>Lift: P(X and Y)/ P(X)*P(Y) &lt; 1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622736" y="2408265"/>
            <a:ext cx="5365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Support: P(X and Y) =  high</a:t>
            </a:r>
          </a:p>
          <a:p>
            <a:r>
              <a:rPr lang="en-US" dirty="0" err="1" smtClean="0"/>
              <a:t>Conf</a:t>
            </a:r>
            <a:r>
              <a:rPr lang="en-US" dirty="0" smtClean="0"/>
              <a:t>: P(X and Y)/P(X)  = high and higher than Sup</a:t>
            </a:r>
          </a:p>
          <a:p>
            <a:r>
              <a:rPr lang="en-US" dirty="0" smtClean="0"/>
              <a:t>Lift: P(X and Y)/ P(X)*P(Y)  &gt; 1  Interesting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09827" y="2449629"/>
            <a:ext cx="3232270" cy="20694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770021" y="2858703"/>
            <a:ext cx="1313747" cy="1302252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1331495" y="2869930"/>
            <a:ext cx="1313747" cy="1302252"/>
          </a:xfrm>
          <a:prstGeom prst="ellipse">
            <a:avLst/>
          </a:prstGeom>
          <a:solidFill>
            <a:schemeClr val="accent3">
              <a:lumMod val="20000"/>
              <a:lumOff val="80000"/>
              <a:alpha val="5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622736" y="4658626"/>
            <a:ext cx="53650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Support: P(X and Y) = P(X)    = small – based on X</a:t>
            </a:r>
          </a:p>
          <a:p>
            <a:r>
              <a:rPr lang="en-US" dirty="0" err="1" smtClean="0"/>
              <a:t>Conf</a:t>
            </a:r>
            <a:r>
              <a:rPr lang="en-US" dirty="0" smtClean="0"/>
              <a:t>: P(X and Y)/P(X)  = 1  (highest possible)</a:t>
            </a:r>
          </a:p>
          <a:p>
            <a:r>
              <a:rPr lang="en-US" dirty="0" smtClean="0"/>
              <a:t>Lift: P(X and Y)/ P(X)*P(Y)   = 1/P(Y)  &gt;  1</a:t>
            </a:r>
          </a:p>
          <a:p>
            <a:r>
              <a:rPr lang="en-US" dirty="0" smtClean="0"/>
              <a:t>Interesting because X only occurs if 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846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09826" y="4658626"/>
            <a:ext cx="3241895" cy="20598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291594" y="2414682"/>
            <a:ext cx="3275582" cy="2099914"/>
            <a:chOff x="320362" y="3408947"/>
            <a:chExt cx="3832939" cy="2541070"/>
          </a:xfrm>
        </p:grpSpPr>
        <p:sp>
          <p:nvSpPr>
            <p:cNvPr id="9" name="Rectangle 8"/>
            <p:cNvSpPr/>
            <p:nvPr/>
          </p:nvSpPr>
          <p:spPr>
            <a:xfrm>
              <a:off x="341697" y="3408947"/>
              <a:ext cx="3811604" cy="25410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320362" y="3720096"/>
              <a:ext cx="1879920" cy="1855493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79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X</a:t>
              </a:r>
              <a:endParaRPr lang="en-US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2247499" y="3788882"/>
              <a:ext cx="1893395" cy="1786707"/>
            </a:xfrm>
            <a:prstGeom prst="ellipse">
              <a:avLst/>
            </a:prstGeom>
            <a:solidFill>
              <a:schemeClr val="accent6">
                <a:lumMod val="75000"/>
                <a:alpha val="25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Y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09827" y="134754"/>
            <a:ext cx="3232270" cy="2189747"/>
            <a:chOff x="4774130" y="490888"/>
            <a:chExt cx="3811604" cy="2541070"/>
          </a:xfrm>
        </p:grpSpPr>
        <p:sp>
          <p:nvSpPr>
            <p:cNvPr id="11" name="Rectangle 10"/>
            <p:cNvSpPr/>
            <p:nvPr/>
          </p:nvSpPr>
          <p:spPr>
            <a:xfrm>
              <a:off x="4774130" y="490888"/>
              <a:ext cx="3811604" cy="25410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002348" y="1468222"/>
              <a:ext cx="1041165" cy="986218"/>
            </a:xfrm>
            <a:prstGeom prst="ellipse">
              <a:avLst/>
            </a:prstGeom>
            <a:solidFill>
              <a:schemeClr val="accent6">
                <a:lumMod val="75000"/>
                <a:alpha val="84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Y</a:t>
              </a:r>
            </a:p>
          </p:txBody>
        </p:sp>
        <p:sp>
          <p:nvSpPr>
            <p:cNvPr id="22" name="Oval 21"/>
            <p:cNvSpPr/>
            <p:nvPr/>
          </p:nvSpPr>
          <p:spPr>
            <a:xfrm>
              <a:off x="4919541" y="636092"/>
              <a:ext cx="2454532" cy="2333378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65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</a:t>
              </a:r>
            </a:p>
          </p:txBody>
        </p:sp>
      </p:grpSp>
      <p:sp>
        <p:nvSpPr>
          <p:cNvPr id="23" name="Oval 22"/>
          <p:cNvSpPr/>
          <p:nvPr/>
        </p:nvSpPr>
        <p:spPr>
          <a:xfrm>
            <a:off x="1585067" y="5241755"/>
            <a:ext cx="681790" cy="69141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461003" y="5289080"/>
            <a:ext cx="616449" cy="596765"/>
          </a:xfrm>
          <a:prstGeom prst="ellipse">
            <a:avLst/>
          </a:prstGeom>
          <a:solidFill>
            <a:schemeClr val="accent6">
              <a:lumMod val="75000"/>
              <a:alpha val="46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96286" y="4688193"/>
            <a:ext cx="5470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Support: P(X and Y) = low </a:t>
            </a:r>
          </a:p>
          <a:p>
            <a:r>
              <a:rPr lang="en-US" dirty="0" err="1" smtClean="0"/>
              <a:t>Conf</a:t>
            </a:r>
            <a:r>
              <a:rPr lang="en-US" dirty="0" smtClean="0"/>
              <a:t>: P(X and Y)/P(X) = high</a:t>
            </a:r>
          </a:p>
          <a:p>
            <a:r>
              <a:rPr lang="en-US" dirty="0" smtClean="0"/>
              <a:t>Lift: P(X and Y)/ P(X)*P(Y)  = very high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622736" y="2431261"/>
            <a:ext cx="5470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Support: P(X and Y) = 0 </a:t>
            </a:r>
          </a:p>
          <a:p>
            <a:r>
              <a:rPr lang="en-US" dirty="0" err="1" smtClean="0"/>
              <a:t>Conf</a:t>
            </a:r>
            <a:r>
              <a:rPr lang="en-US" dirty="0" smtClean="0"/>
              <a:t>: P(X and Y)/P(X) = 0</a:t>
            </a:r>
          </a:p>
          <a:p>
            <a:r>
              <a:rPr lang="en-US" dirty="0" smtClean="0"/>
              <a:t>Lift: P(X and Y)/ P(X)*P(Y)  = 0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748686" y="349718"/>
            <a:ext cx="5470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Support: P(X and Y) = low </a:t>
            </a:r>
          </a:p>
          <a:p>
            <a:r>
              <a:rPr lang="en-US" dirty="0" err="1" smtClean="0"/>
              <a:t>Conf</a:t>
            </a:r>
            <a:r>
              <a:rPr lang="en-US" dirty="0" smtClean="0"/>
              <a:t>: P(X and Y)/P(X) = higher than Sup, but still low</a:t>
            </a:r>
          </a:p>
          <a:p>
            <a:r>
              <a:rPr lang="en-US" dirty="0" smtClean="0"/>
              <a:t>Lift: P(X and Y)/ P(X)*P(Y)  &lt;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967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17489</TotalTime>
  <Words>948</Words>
  <Application>Microsoft Office PowerPoint</Application>
  <PresentationFormat>On-screen Show (4:3)</PresentationFormat>
  <Paragraphs>194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55 Helvetica Roman</vt:lpstr>
      <vt:lpstr>Arial</vt:lpstr>
      <vt:lpstr>Calibri</vt:lpstr>
      <vt:lpstr>Georgia</vt:lpstr>
      <vt:lpstr>Wingdings</vt:lpstr>
      <vt:lpstr>Office Theme</vt:lpstr>
      <vt:lpstr>Association Rule Mining With Tweets:  Thinking Outside the Basket</vt:lpstr>
      <vt:lpstr>What is Association Rule Mining</vt:lpstr>
      <vt:lpstr>Quick Review: Examples of association rules</vt:lpstr>
      <vt:lpstr>Measures of Set Correlation</vt:lpstr>
      <vt:lpstr>Lift</vt:lpstr>
      <vt:lpstr>Quick Measure Examples</vt:lpstr>
      <vt:lpstr>Conceptually</vt:lpstr>
      <vt:lpstr>PowerPoint Presentation</vt:lpstr>
      <vt:lpstr>PowerPoint Presentation</vt:lpstr>
      <vt:lpstr>Quick Reminder: The apriori algorithm</vt:lpstr>
      <vt:lpstr>Other Ways to Represent  Transaction Data</vt:lpstr>
      <vt:lpstr>Transaction  Data</vt:lpstr>
      <vt:lpstr>Basic ARM R Code</vt:lpstr>
      <vt:lpstr>PowerPoint Presentation</vt:lpstr>
      <vt:lpstr>Read Two Common Formats</vt:lpstr>
      <vt:lpstr>Thinking Outside the Basket  Twitter Data</vt:lpstr>
      <vt:lpstr>R Association Rules and Twitter: libraries</vt:lpstr>
      <vt:lpstr>Set Up Twitter Dev Account First</vt:lpstr>
      <vt:lpstr>PowerPoint Presentation</vt:lpstr>
      <vt:lpstr>R Twitter Options</vt:lpstr>
      <vt:lpstr>PowerPoint Presentation</vt:lpstr>
      <vt:lpstr>Build the Transaction File: Step 1</vt:lpstr>
      <vt:lpstr>Build The Transaction File: Step 2</vt:lpstr>
      <vt:lpstr>Transaction File: Each Row is a Tweet</vt:lpstr>
      <vt:lpstr>Read and Inspect the Transactions</vt:lpstr>
      <vt:lpstr>Transaction Sets and Summary</vt:lpstr>
      <vt:lpstr>Clean Up</vt:lpstr>
      <vt:lpstr>Specifically Remove Words</vt:lpstr>
      <vt:lpstr>Our Transactions</vt:lpstr>
      <vt:lpstr>Association Rule Mining </vt:lpstr>
      <vt:lpstr>PowerPoint Presentation</vt:lpstr>
      <vt:lpstr>A Quick Plot</vt:lpstr>
      <vt:lpstr>Looking at More Rules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Option One Title Here</dc:title>
  <dc:creator>Shikha Savdas</dc:creator>
  <cp:lastModifiedBy>jeremy bolton</cp:lastModifiedBy>
  <cp:revision>184</cp:revision>
  <dcterms:created xsi:type="dcterms:W3CDTF">2012-07-30T19:58:58Z</dcterms:created>
  <dcterms:modified xsi:type="dcterms:W3CDTF">2019-09-27T17:00:41Z</dcterms:modified>
</cp:coreProperties>
</file>